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5"/>
  </p:sldMasterIdLst>
  <p:notesMasterIdLst>
    <p:notesMasterId r:id="rId15"/>
  </p:notesMasterIdLst>
  <p:handoutMasterIdLst>
    <p:handoutMasterId r:id="rId16"/>
  </p:handoutMasterIdLst>
  <p:sldIdLst>
    <p:sldId id="256" r:id="rId6"/>
    <p:sldId id="258" r:id="rId7"/>
    <p:sldId id="260" r:id="rId8"/>
    <p:sldId id="297" r:id="rId9"/>
    <p:sldId id="299" r:id="rId10"/>
    <p:sldId id="298" r:id="rId11"/>
    <p:sldId id="300" r:id="rId12"/>
    <p:sldId id="301" r:id="rId13"/>
    <p:sldId id="280"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2A24"/>
    <a:srgbClr val="E42A24"/>
    <a:srgbClr val="E41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145" autoAdjust="0"/>
  </p:normalViewPr>
  <p:slideViewPr>
    <p:cSldViewPr>
      <p:cViewPr varScale="1">
        <p:scale>
          <a:sx n="116" d="100"/>
          <a:sy n="116" d="100"/>
        </p:scale>
        <p:origin x="518" y="7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5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B2E3DA-5A0F-4F19-A3B8-D922933969F5}" type="datetimeFigureOut">
              <a:rPr lang="en-GB" smtClean="0"/>
              <a:t>07/04/2022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4F4050-90E4-443E-B6FA-2DD9C016838F}" type="slidenum">
              <a:rPr lang="en-GB" smtClean="0"/>
              <a:t>‹#›</a:t>
            </a:fld>
            <a:endParaRPr lang="en-GB"/>
          </a:p>
        </p:txBody>
      </p:sp>
    </p:spTree>
    <p:extLst>
      <p:ext uri="{BB962C8B-B14F-4D97-AF65-F5344CB8AC3E}">
        <p14:creationId xmlns:p14="http://schemas.microsoft.com/office/powerpoint/2010/main" val="778865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04D18-74B1-4B5E-B52C-19CCD19D4303}" type="datetimeFigureOut">
              <a:rPr lang="en-GB" smtClean="0"/>
              <a:t>07/04/2022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6C794D-7DC7-4755-8744-0523C236382F}" type="slidenum">
              <a:rPr lang="en-GB" smtClean="0"/>
              <a:t>‹#›</a:t>
            </a:fld>
            <a:endParaRPr lang="en-GB"/>
          </a:p>
        </p:txBody>
      </p:sp>
    </p:spTree>
    <p:extLst>
      <p:ext uri="{BB962C8B-B14F-4D97-AF65-F5344CB8AC3E}">
        <p14:creationId xmlns:p14="http://schemas.microsoft.com/office/powerpoint/2010/main" val="74610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6C794D-7DC7-4755-8744-0523C236382F}" type="slidenum">
              <a:rPr lang="en-GB" smtClean="0"/>
              <a:t>9</a:t>
            </a:fld>
            <a:endParaRPr lang="en-GB"/>
          </a:p>
        </p:txBody>
      </p:sp>
    </p:spTree>
    <p:extLst>
      <p:ext uri="{BB962C8B-B14F-4D97-AF65-F5344CB8AC3E}">
        <p14:creationId xmlns:p14="http://schemas.microsoft.com/office/powerpoint/2010/main" val="1478825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2" descr="G:\Communications\MCDB\Brand\Brand guidelines\Logos\Marque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219100"/>
            <a:ext cx="2430574" cy="9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29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FAD4C-6B38-434A-99C7-BBA0441A61EB}" type="datetimeFigureOut">
              <a:rPr lang="en-GB" smtClean="0"/>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291605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11510"/>
            <a:ext cx="1306488"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3"/>
          <p:cNvSpPr>
            <a:spLocks noGrp="1"/>
          </p:cNvSpPr>
          <p:nvPr>
            <p:ph sz="half" idx="2" hasCustomPrompt="1"/>
          </p:nvPr>
        </p:nvSpPr>
        <p:spPr>
          <a:xfrm>
            <a:off x="457200" y="1275606"/>
            <a:ext cx="7571184" cy="3318619"/>
          </a:xfrm>
          <a:prstGeom prst="rect">
            <a:avLst/>
          </a:prstGeom>
        </p:spPr>
        <p:txBody>
          <a:bodyPr/>
          <a:lstStyle>
            <a:lvl1pPr marL="285750" indent="-285750">
              <a:buClr>
                <a:srgbClr val="EE2A24"/>
              </a:buClr>
              <a:buFont typeface="Arial" panose="020B0604020202020204" pitchFamily="34" charset="0"/>
              <a:buChar cha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Date Placeholder 3"/>
          <p:cNvSpPr>
            <a:spLocks noGrp="1"/>
          </p:cNvSpPr>
          <p:nvPr>
            <p:ph type="dt" sz="half" idx="10"/>
          </p:nvPr>
        </p:nvSpPr>
        <p:spPr/>
        <p:txBody>
          <a:bodyPr/>
          <a:lstStyle/>
          <a:p>
            <a:fld id="{17AFAD4C-6B38-434A-99C7-BBA0441A61EB}"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70713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ouble - 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339502"/>
            <a:ext cx="1450504"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p:cNvSpPr>
            <a:spLocks noGrp="1"/>
          </p:cNvSpPr>
          <p:nvPr>
            <p:ph sz="half" idx="1" hasCustomPrompt="1"/>
          </p:nvPr>
        </p:nvSpPr>
        <p:spPr>
          <a:xfrm>
            <a:off x="457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Content Placeholder 3"/>
          <p:cNvSpPr>
            <a:spLocks noGrp="1"/>
          </p:cNvSpPr>
          <p:nvPr>
            <p:ph sz="half" idx="2" hasCustomPrompt="1"/>
          </p:nvPr>
        </p:nvSpPr>
        <p:spPr>
          <a:xfrm>
            <a:off x="4648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5" name="Date Placeholder 4"/>
          <p:cNvSpPr>
            <a:spLocks noGrp="1"/>
          </p:cNvSpPr>
          <p:nvPr>
            <p:ph type="dt" sz="half" idx="10"/>
          </p:nvPr>
        </p:nvSpPr>
        <p:spPr/>
        <p:txBody>
          <a:bodyPr/>
          <a:lstStyle/>
          <a:p>
            <a:fld id="{17AFAD4C-6B38-434A-99C7-BBA0441A61EB}"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09177793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H:\downloads\6033956_Power_of_Kindness_lockup.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86761" y="4418774"/>
            <a:ext cx="1512168" cy="668352"/>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2"/>
          </p:nvPr>
        </p:nvSpPr>
        <p:spPr>
          <a:xfrm>
            <a:off x="827584" y="4812489"/>
            <a:ext cx="946448"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7AFAD4C-6B38-434A-99C7-BBA0441A61EB}" type="datetimeFigureOut">
              <a:rPr lang="en-GB" smtClean="0"/>
              <a:t>07/04/2022</a:t>
            </a:fld>
            <a:endParaRPr lang="en-GB"/>
          </a:p>
        </p:txBody>
      </p:sp>
      <p:sp>
        <p:nvSpPr>
          <p:cNvPr id="3" name="Footer Placeholder 2"/>
          <p:cNvSpPr>
            <a:spLocks noGrp="1"/>
          </p:cNvSpPr>
          <p:nvPr>
            <p:ph type="ftr" sz="quarter" idx="3"/>
          </p:nvPr>
        </p:nvSpPr>
        <p:spPr>
          <a:xfrm>
            <a:off x="2123728" y="4791826"/>
            <a:ext cx="253556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4" name="Slide Number Placeholder 3"/>
          <p:cNvSpPr>
            <a:spLocks noGrp="1"/>
          </p:cNvSpPr>
          <p:nvPr>
            <p:ph type="sldNum" sz="quarter" idx="4"/>
          </p:nvPr>
        </p:nvSpPr>
        <p:spPr>
          <a:xfrm>
            <a:off x="107504" y="4810876"/>
            <a:ext cx="477416"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51A8458-56C9-42DD-8655-BEB149082940}" type="slidenum">
              <a:rPr lang="en-GB" smtClean="0"/>
              <a:t>‹#›</a:t>
            </a:fld>
            <a:endParaRPr lang="en-GB"/>
          </a:p>
        </p:txBody>
      </p:sp>
    </p:spTree>
    <p:extLst>
      <p:ext uri="{BB962C8B-B14F-4D97-AF65-F5344CB8AC3E}">
        <p14:creationId xmlns:p14="http://schemas.microsoft.com/office/powerpoint/2010/main" val="419031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B8A80-B285-5B4F-B918-0829ED3F15A8}"/>
              </a:ext>
            </a:extLst>
          </p:cNvPr>
          <p:cNvSpPr/>
          <p:nvPr/>
        </p:nvSpPr>
        <p:spPr>
          <a:xfrm rot="5340000">
            <a:off x="3411865" y="398002"/>
            <a:ext cx="198000" cy="5652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70528C3-AF6D-FD4E-91A7-76C85D51E76F}"/>
              </a:ext>
            </a:extLst>
          </p:cNvPr>
          <p:cNvSpPr txBox="1"/>
          <p:nvPr/>
        </p:nvSpPr>
        <p:spPr>
          <a:xfrm>
            <a:off x="827584" y="843558"/>
            <a:ext cx="6666714" cy="2554545"/>
          </a:xfrm>
          <a:prstGeom prst="rect">
            <a:avLst/>
          </a:prstGeom>
          <a:noFill/>
        </p:spPr>
        <p:txBody>
          <a:bodyPr wrap="square" rtlCol="0">
            <a:spAutoFit/>
          </a:bodyPr>
          <a:lstStyle/>
          <a:p>
            <a:pPr marL="9525" indent="-9525">
              <a:tabLst>
                <a:tab pos="1420813" algn="l"/>
              </a:tabLst>
            </a:pPr>
            <a:r>
              <a:rPr lang="en-US" sz="8000" b="1" dirty="0">
                <a:latin typeface="Arial" panose="020B0604020202020204" pitchFamily="34" charset="0"/>
                <a:cs typeface="Arial" panose="020B0604020202020204" pitchFamily="34" charset="0"/>
              </a:rPr>
              <a:t>Stories of loneliness</a:t>
            </a:r>
          </a:p>
        </p:txBody>
      </p:sp>
    </p:spTree>
    <p:extLst>
      <p:ext uri="{BB962C8B-B14F-4D97-AF65-F5344CB8AC3E}">
        <p14:creationId xmlns:p14="http://schemas.microsoft.com/office/powerpoint/2010/main" val="424894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D4B8A80-B285-5B4F-B918-0829ED3F15A8}"/>
              </a:ext>
            </a:extLst>
          </p:cNvPr>
          <p:cNvSpPr/>
          <p:nvPr/>
        </p:nvSpPr>
        <p:spPr>
          <a:xfrm rot="5340000">
            <a:off x="4698827" y="-676362"/>
            <a:ext cx="144000" cy="3348000"/>
          </a:xfrm>
          <a:prstGeom prst="rect">
            <a:avLst/>
          </a:prstGeom>
          <a:solidFill>
            <a:srgbClr val="E4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70528C3-AF6D-FD4E-91A7-76C85D51E76F}"/>
              </a:ext>
            </a:extLst>
          </p:cNvPr>
          <p:cNvSpPr txBox="1"/>
          <p:nvPr/>
        </p:nvSpPr>
        <p:spPr>
          <a:xfrm>
            <a:off x="323528" y="267264"/>
            <a:ext cx="8114338" cy="861774"/>
          </a:xfrm>
          <a:prstGeom prst="rect">
            <a:avLst/>
          </a:prstGeom>
          <a:noFill/>
        </p:spPr>
        <p:txBody>
          <a:bodyPr wrap="square" rtlCol="0">
            <a:spAutoFit/>
          </a:bodyPr>
          <a:lstStyle/>
          <a:p>
            <a:pPr marL="9525" indent="-9525">
              <a:tabLst>
                <a:tab pos="1420813" algn="l"/>
              </a:tabLst>
            </a:pPr>
            <a:r>
              <a:rPr lang="en-US" sz="5000" b="1" dirty="0">
                <a:latin typeface="Arial" panose="020B0604020202020204" pitchFamily="34" charset="0"/>
                <a:cs typeface="Arial" panose="020B0604020202020204" pitchFamily="34" charset="0"/>
              </a:rPr>
              <a:t>Meet the characters</a:t>
            </a:r>
          </a:p>
        </p:txBody>
      </p:sp>
      <p:pic>
        <p:nvPicPr>
          <p:cNvPr id="3" name="Picture 2" descr="Meet the characters: &#10;&#10;A woman and her baby, she has long hair and is tall.&#10;A girl, she has short hair and is in a wheelchair.&#10;A boy, he has cropped hair and a blue jumper.&#10;A young person, they have afro style hair and a long red jumper.&#10;A girl, she has a red headscarf.&#10;An old man, he has a hat and a walking stick.&#10;&#10;All the characters are blue and red.">
            <a:extLst>
              <a:ext uri="{FF2B5EF4-FFF2-40B4-BE49-F238E27FC236}">
                <a16:creationId xmlns:a16="http://schemas.microsoft.com/office/drawing/2014/main" id="{629E303C-1FE8-4605-A5C5-E12007D45AD8}"/>
              </a:ext>
            </a:extLst>
          </p:cNvPr>
          <p:cNvPicPr>
            <a:picLocks noChangeAspect="1"/>
          </p:cNvPicPr>
          <p:nvPr/>
        </p:nvPicPr>
        <p:blipFill rotWithShape="1">
          <a:blip r:embed="rId2">
            <a:extLst>
              <a:ext uri="{28A0092B-C50C-407E-A947-70E740481C1C}">
                <a14:useLocalDpi xmlns:a14="http://schemas.microsoft.com/office/drawing/2010/main" val="0"/>
              </a:ext>
            </a:extLst>
          </a:blip>
          <a:srcRect t="1911"/>
          <a:stretch/>
        </p:blipFill>
        <p:spPr>
          <a:xfrm>
            <a:off x="350331" y="1203598"/>
            <a:ext cx="6927345" cy="3827484"/>
          </a:xfrm>
          <a:prstGeom prst="rect">
            <a:avLst/>
          </a:prstGeom>
        </p:spPr>
      </p:pic>
    </p:spTree>
    <p:extLst>
      <p:ext uri="{BB962C8B-B14F-4D97-AF65-F5344CB8AC3E}">
        <p14:creationId xmlns:p14="http://schemas.microsoft.com/office/powerpoint/2010/main" val="826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Ari</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Ari has just moved house - 150 miles away from the place she calls home.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She used to walk to school now has to catch the bus (moved to rural area).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endParaRPr lang="en-US"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At her school she was a member of the Science and French clubs, and played on the football and rounders teams. She has not joined anything yet at her new school – they do not have the same activities available and she’s not sure if she can get home afterwards.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endParaRPr lang="en-US"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She has met her neighbour (Mr Phillpotts) but knows no one else in the village. </a:t>
            </a:r>
            <a:endParaRPr lang="en-US" sz="1500" dirty="0"/>
          </a:p>
        </p:txBody>
      </p:sp>
      <p:pic>
        <p:nvPicPr>
          <p:cNvPr id="5" name="Picture 4" descr="Ari. She has a red face, dark red headscarf, blue jumper, red trousers and blue shoes. &#10;&#10;Her story is: &#10;Ari has just moved house - 150 miles away from the place she calls home. ​&#10;&#10;She used to walk to school now has to catch the bus (moved to rural area). ​&#10;&#10;At her school she was a member of the Science and French clubs, and played on the football and rounders teams. She has not joined anything yet at her new school – they do not have the same activities available and she’s not sure if she can get home afterwards.  ​&#10;&#10;She has met her neighbour (Mr Phillpotts) but knows no one else in the village. ">
            <a:extLst>
              <a:ext uri="{FF2B5EF4-FFF2-40B4-BE49-F238E27FC236}">
                <a16:creationId xmlns:a16="http://schemas.microsoft.com/office/drawing/2014/main" id="{C39F0FA4-B913-4DE3-9590-33EC161B3E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1149070"/>
            <a:ext cx="1007707" cy="3445155"/>
          </a:xfrm>
          <a:prstGeom prst="rect">
            <a:avLst/>
          </a:prstGeom>
          <a:noFill/>
        </p:spPr>
      </p:pic>
    </p:spTree>
    <p:extLst>
      <p:ext uri="{BB962C8B-B14F-4D97-AF65-F5344CB8AC3E}">
        <p14:creationId xmlns:p14="http://schemas.microsoft.com/office/powerpoint/2010/main" val="128778312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467544" y="339502"/>
            <a:ext cx="1450504" cy="565175"/>
          </a:xfrm>
        </p:spPr>
        <p:txBody>
          <a:bodyPr/>
          <a:lstStyle/>
          <a:p>
            <a:r>
              <a:rPr lang="en-US" dirty="0"/>
              <a:t>Riley</a:t>
            </a:r>
          </a:p>
        </p:txBody>
      </p:sp>
      <p:pic>
        <p:nvPicPr>
          <p:cNvPr id="3" name="Picture 2" descr="Riley has a blue face and blue hair styled like an afro. They have a bright red jumper and red boots.&#10;&#10;Their story is:&#10;Riley lives on the outskirts of the village and attends the same school as Darby and Ari. Riley is a carer for their dad who has some health issues.​&#10;They takes on a lot of responsibility at home and the two of them have become isolated from other family members and their local community. Riley constantly worries about their dad and had started to find themselves becoming more and more anxious about life. Riley gets told off a lot at school for being on their phone.  ​&#10;Riley seems quite shy and often distracted on the bus to school.&#10;&#10;">
            <a:extLst>
              <a:ext uri="{FF2B5EF4-FFF2-40B4-BE49-F238E27FC236}">
                <a16:creationId xmlns:a16="http://schemas.microsoft.com/office/drawing/2014/main" id="{3ED88D6F-8E58-4405-8671-7F05E66FBB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3749" y="1491630"/>
            <a:ext cx="977317" cy="3102595"/>
          </a:xfrm>
          <a:prstGeom prst="rect">
            <a:avLst/>
          </a:prstGeom>
          <a:noFill/>
        </p:spPr>
      </p:pic>
      <p:sp>
        <p:nvSpPr>
          <p:cNvPr id="6" name="Rectangle 5">
            <a:extLst>
              <a:ext uri="{FF2B5EF4-FFF2-40B4-BE49-F238E27FC236}">
                <a16:creationId xmlns:a16="http://schemas.microsoft.com/office/drawing/2014/main" id="{EF3C2AF3-F205-42EA-80D9-CA51D9EE5A27}"/>
              </a:ext>
            </a:extLst>
          </p:cNvPr>
          <p:cNvSpPr/>
          <p:nvPr/>
        </p:nvSpPr>
        <p:spPr>
          <a:xfrm>
            <a:off x="4648200" y="120015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Riley lives on the outskirts of the village and attends the same school as Darby and Ari. Riley is a carer for their dad who has some health issues.</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They takes on a lot of responsibility at home and the two of them have become isolated from other family members and their local community. Riley constantly worries about their dad and had started to find themselves becoming more and more anxious about life. Riley gets told off a lot at school for being on their phone.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Riley seems quite shy and often distracted on the bus to school.</a:t>
            </a:r>
            <a:endParaRPr lang="en-US" sz="1500" dirty="0"/>
          </a:p>
        </p:txBody>
      </p:sp>
    </p:spTree>
    <p:extLst>
      <p:ext uri="{BB962C8B-B14F-4D97-AF65-F5344CB8AC3E}">
        <p14:creationId xmlns:p14="http://schemas.microsoft.com/office/powerpoint/2010/main" val="184245665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Elis</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Elis lives in the village. She always looks tired. She appears not to eat well as she has an energy drink every morning. She does not appear to have many friends.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She is a gamer and has niche interests which makes them seem ‘strange’ to other people. She has lots of friends online and in different countries that she speaks to who share her interests.</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Although she enjoys her own company, she sometimes feels others don’t understand her.</a:t>
            </a:r>
            <a:endParaRPr lang="en-US" sz="1500" dirty="0"/>
          </a:p>
        </p:txBody>
      </p:sp>
      <p:pic>
        <p:nvPicPr>
          <p:cNvPr id="7" name="Picture 6" descr="Elis has short blue hair to her jaw, she has a blue face and a red short sleeved hoodie. She has blue trousers and is sitting in a red wheelchair.&#10;&#10;Her story is:&#10;Elis lives in the village. She always looks tired. She appears not to eat well as she has an energy drink every morning. She does not appear to have many friends. ​&#10;&#10;She is a gamer and has niche interests which makes them seem ‘strange’ to other people. She has lots of friends online and in different countries that she speaks to who share her interests.&#10;">
            <a:extLst>
              <a:ext uri="{FF2B5EF4-FFF2-40B4-BE49-F238E27FC236}">
                <a16:creationId xmlns:a16="http://schemas.microsoft.com/office/drawing/2014/main" id="{68F179EF-384B-4C35-A3CD-208A3084E7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2565" y="1419621"/>
            <a:ext cx="1495172" cy="2690031"/>
          </a:xfrm>
          <a:prstGeom prst="rect">
            <a:avLst/>
          </a:prstGeom>
        </p:spPr>
      </p:pic>
    </p:spTree>
    <p:extLst>
      <p:ext uri="{BB962C8B-B14F-4D97-AF65-F5344CB8AC3E}">
        <p14:creationId xmlns:p14="http://schemas.microsoft.com/office/powerpoint/2010/main" val="249212752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467544" y="339502"/>
            <a:ext cx="1450504" cy="565175"/>
          </a:xfrm>
        </p:spPr>
        <p:txBody>
          <a:bodyPr/>
          <a:lstStyle/>
          <a:p>
            <a:r>
              <a:rPr lang="en-US" dirty="0" err="1"/>
              <a:t>Fia</a:t>
            </a:r>
            <a:endParaRPr lang="en-US" dirty="0"/>
          </a:p>
        </p:txBody>
      </p:sp>
      <p:sp>
        <p:nvSpPr>
          <p:cNvPr id="6" name="Rectangle 5">
            <a:extLst>
              <a:ext uri="{FF2B5EF4-FFF2-40B4-BE49-F238E27FC236}">
                <a16:creationId xmlns:a16="http://schemas.microsoft.com/office/drawing/2014/main" id="{EF3C2AF3-F205-42EA-80D9-CA51D9EE5A27}"/>
              </a:ext>
            </a:extLst>
          </p:cNvPr>
          <p:cNvSpPr/>
          <p:nvPr/>
        </p:nvSpPr>
        <p:spPr>
          <a:xfrm>
            <a:off x="4644008" y="113159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err="1"/>
              <a:t>Fia</a:t>
            </a:r>
            <a:r>
              <a:rPr lang="en-GB" sz="1500" dirty="0"/>
              <a:t> is 18 and has just had a baby and lives independently. She split up with her boyfriend 6 months ago. She lives 45 minutes from her brother Darby and her family but does not want to bother them constantly.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All of her friends are at college and university and she feels like they do not understand. She wants to go to university too but isn’t sure if she could do it.</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The baby is with his father every other weekend and then she feels alone in the flat.</a:t>
            </a:r>
            <a:endParaRPr lang="en-US" sz="1500" dirty="0"/>
          </a:p>
        </p:txBody>
      </p:sp>
      <p:pic>
        <p:nvPicPr>
          <p:cNvPr id="7" name="Picture 6" descr="Fia is tall she has long dark hair and a red face. She has a light blue jumper and long red trousers and blue shoes. She is holding her baby, who is red and in a red blanket. &#10;&#10;Her story is:&#10;Fia is 18 and has just had a baby and lives independently. She split up with her boyfriend 6 months ago. She lives 45 minutes from her brother Darby and her family but does not want to bother them constantly. ​&#10;&#10;All of her friends are at college and university and she feels like they do not understand. The baby is with his father every other weekend and then she feels alone in the flat.&#10;&#10;">
            <a:extLst>
              <a:ext uri="{FF2B5EF4-FFF2-40B4-BE49-F238E27FC236}">
                <a16:creationId xmlns:a16="http://schemas.microsoft.com/office/drawing/2014/main" id="{49AC71AF-9330-45A1-B08D-5B87A146B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699542"/>
            <a:ext cx="1166545" cy="4127773"/>
          </a:xfrm>
          <a:prstGeom prst="rect">
            <a:avLst/>
          </a:prstGeom>
        </p:spPr>
      </p:pic>
    </p:spTree>
    <p:extLst>
      <p:ext uri="{BB962C8B-B14F-4D97-AF65-F5344CB8AC3E}">
        <p14:creationId xmlns:p14="http://schemas.microsoft.com/office/powerpoint/2010/main" val="355771354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Darby</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Darby lives in the village with his parents and his 2 younger sisters. His older sister </a:t>
            </a:r>
            <a:r>
              <a:rPr lang="en-GB" sz="1500" dirty="0" err="1"/>
              <a:t>Fia</a:t>
            </a:r>
            <a:r>
              <a:rPr lang="en-GB" sz="1500" dirty="0"/>
              <a:t> has moved into a flat after having a baby.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gets the bus with Ari to school but is always rushing as he takes his sisters to school first. He is in the same year as Ari. He likes football and Geography.</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feels a lot of pressure to help take care of others and is worried about showing other people when he is struggling.</a:t>
            </a:r>
            <a:endParaRPr lang="en-US" sz="1500" dirty="0"/>
          </a:p>
        </p:txBody>
      </p:sp>
      <p:pic>
        <p:nvPicPr>
          <p:cNvPr id="3" name="Picture 2" descr="A picture containing drawing&#10;&#10;Description automatically generated">
            <a:extLst>
              <a:ext uri="{FF2B5EF4-FFF2-40B4-BE49-F238E27FC236}">
                <a16:creationId xmlns:a16="http://schemas.microsoft.com/office/drawing/2014/main" id="{48C81FE1-32B7-4934-9434-1D31A14E2B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865709"/>
            <a:ext cx="897148" cy="3728516"/>
          </a:xfrm>
          <a:prstGeom prst="rect">
            <a:avLst/>
          </a:prstGeom>
        </p:spPr>
      </p:pic>
    </p:spTree>
    <p:extLst>
      <p:ext uri="{BB962C8B-B14F-4D97-AF65-F5344CB8AC3E}">
        <p14:creationId xmlns:p14="http://schemas.microsoft.com/office/powerpoint/2010/main" val="151227162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395536" y="339502"/>
            <a:ext cx="2664296" cy="565175"/>
          </a:xfrm>
        </p:spPr>
        <p:txBody>
          <a:bodyPr/>
          <a:lstStyle/>
          <a:p>
            <a:r>
              <a:rPr lang="en-US" dirty="0"/>
              <a:t>Mr Phillpotts</a:t>
            </a:r>
          </a:p>
        </p:txBody>
      </p:sp>
      <p:sp>
        <p:nvSpPr>
          <p:cNvPr id="6" name="Rectangle 5">
            <a:extLst>
              <a:ext uri="{FF2B5EF4-FFF2-40B4-BE49-F238E27FC236}">
                <a16:creationId xmlns:a16="http://schemas.microsoft.com/office/drawing/2014/main" id="{EF3C2AF3-F205-42EA-80D9-CA51D9EE5A27}"/>
              </a:ext>
            </a:extLst>
          </p:cNvPr>
          <p:cNvSpPr/>
          <p:nvPr/>
        </p:nvSpPr>
        <p:spPr>
          <a:xfrm>
            <a:off x="4644008" y="113159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Mr Phillpotts lives next door to Ari and her family.  He used to live in the city, but came to the village to retire. He has some land with a few chickens and a goat. ​He had the dream of opening a petting zoo.</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His wife passed away last year and he does not go out much anymore. He loves to do jigsaws and cryptic crosswords.​</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has two sons who live out of the local area who visit occasionally. </a:t>
            </a:r>
            <a:endParaRPr lang="en-US" sz="1500" dirty="0"/>
          </a:p>
        </p:txBody>
      </p:sp>
      <p:pic>
        <p:nvPicPr>
          <p:cNvPr id="3" name="Picture 2" descr="Mr Phillpotts is short, he has white hair and a white moustache. He wears a red hat and carries a red walking stick.&#10;&#10;His story is:&#10;Mr Phillpotts lives next door to Ari and her family.  He used to live in the city, but came to the village to retire. He has some land with a few chickens and a goat. ​He had the dream of opening a petting zoo.&#10;&#10;His wife passed away last year and he does not go out much anymore. He loves to do jigsaws and cryptic crosswords.​&#10;&#10;He has two sons who live out of the local area who visit occasionally. &#10;&#10; ">
            <a:extLst>
              <a:ext uri="{FF2B5EF4-FFF2-40B4-BE49-F238E27FC236}">
                <a16:creationId xmlns:a16="http://schemas.microsoft.com/office/drawing/2014/main" id="{02B994F9-AFD1-40E0-9464-AABA8720F9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1680" y="1491630"/>
            <a:ext cx="1582827" cy="2796963"/>
          </a:xfrm>
          <a:prstGeom prst="rect">
            <a:avLst/>
          </a:prstGeom>
        </p:spPr>
      </p:pic>
    </p:spTree>
    <p:extLst>
      <p:ext uri="{BB962C8B-B14F-4D97-AF65-F5344CB8AC3E}">
        <p14:creationId xmlns:p14="http://schemas.microsoft.com/office/powerpoint/2010/main" val="6201706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8D2223-4855-AE40-8277-19DC26DB0D26}"/>
              </a:ext>
            </a:extLst>
          </p:cNvPr>
          <p:cNvPicPr>
            <a:picLocks noChangeAspect="1"/>
          </p:cNvPicPr>
          <p:nvPr/>
        </p:nvPicPr>
        <p:blipFill rotWithShape="1">
          <a:blip r:embed="rId3"/>
          <a:srcRect l="18777" t="22099" r="28236" b="26415"/>
          <a:stretch/>
        </p:blipFill>
        <p:spPr>
          <a:xfrm>
            <a:off x="-19050" y="0"/>
            <a:ext cx="9163050" cy="5143500"/>
          </a:xfrm>
          <a:prstGeom prst="rect">
            <a:avLst/>
          </a:prstGeom>
        </p:spPr>
      </p:pic>
      <p:sp>
        <p:nvSpPr>
          <p:cNvPr id="5" name="TextBox 4"/>
          <p:cNvSpPr txBox="1"/>
          <p:nvPr/>
        </p:nvSpPr>
        <p:spPr>
          <a:xfrm>
            <a:off x="1842216" y="494258"/>
            <a:ext cx="5440518" cy="4154984"/>
          </a:xfrm>
          <a:prstGeom prst="rect">
            <a:avLst/>
          </a:prstGeom>
          <a:solidFill>
            <a:schemeClr val="bg1"/>
          </a:solidFill>
        </p:spPr>
        <p:txBody>
          <a:bodyPr wrap="square" rtlCol="0">
            <a:spAutoFit/>
          </a:bodyPr>
          <a:lstStyle/>
          <a:p>
            <a:pPr algn="ctr"/>
            <a:r>
              <a:rPr lang="en-GB" sz="4400" dirty="0">
                <a:solidFill>
                  <a:schemeClr val="tx2"/>
                </a:solidFill>
                <a:latin typeface="Arial" panose="020B0604020202020204" pitchFamily="34" charset="0"/>
                <a:cs typeface="Arial" panose="020B0604020202020204" pitchFamily="34" charset="0"/>
              </a:rPr>
              <a:t>Add to or change these stories. Think about other situations that may make people feel lonely</a:t>
            </a:r>
          </a:p>
        </p:txBody>
      </p:sp>
    </p:spTree>
    <p:extLst>
      <p:ext uri="{BB962C8B-B14F-4D97-AF65-F5344CB8AC3E}">
        <p14:creationId xmlns:p14="http://schemas.microsoft.com/office/powerpoint/2010/main" val="1111938865"/>
      </p:ext>
    </p:extLst>
  </p:cSld>
  <p:clrMapOvr>
    <a:masterClrMapping/>
  </p:clrMapOvr>
  <p:transition spd="med"/>
</p:sld>
</file>

<file path=ppt/theme/theme1.xml><?xml version="1.0" encoding="utf-8"?>
<a:theme xmlns:a="http://schemas.openxmlformats.org/drawingml/2006/main" name="British Red Cross PowerPoint template (ratio 16 to 9)">
  <a:themeElements>
    <a:clrScheme name="British Red Cross">
      <a:dk1>
        <a:srgbClr val="000000"/>
      </a:dk1>
      <a:lt1>
        <a:srgbClr val="FFFFFF"/>
      </a:lt1>
      <a:dk2>
        <a:srgbClr val="EE2A24"/>
      </a:dk2>
      <a:lt2>
        <a:srgbClr val="9D1F21"/>
      </a:lt2>
      <a:accent1>
        <a:srgbClr val="65181B"/>
      </a:accent1>
      <a:accent2>
        <a:srgbClr val="1D1B1D"/>
      </a:accent2>
      <a:accent3>
        <a:srgbClr val="627B80"/>
      </a:accent3>
      <a:accent4>
        <a:srgbClr val="1A3351"/>
      </a:accent4>
      <a:accent5>
        <a:srgbClr val="F1B13B"/>
      </a:accent5>
      <a:accent6>
        <a:srgbClr val="43A92C"/>
      </a:accent6>
      <a:hlink>
        <a:srgbClr val="EE2A24"/>
      </a:hlink>
      <a:folHlink>
        <a:srgbClr val="EE2A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Document</p:Name>
  <p:Description>Use for all documents that are not required to be retained for longer than 1 year after last modified.</p:Description>
  <p:Statement/>
  <p:PolicyItems>
    <p:PolicyItem featureId="Microsoft.Office.RecordsManagement.PolicyFeatures.Expiration" staticId="0x0101002470018B266A524D8C6ED64754E3AA0C|1589124849" UniqueId="19f723c3-1177-4c73-87b1-7fe8c883dc00">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1</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3.xml><?xml version="1.0" encoding="utf-8"?>
<p:properties xmlns:p="http://schemas.microsoft.com/office/2006/metadata/properties" xmlns:xsi="http://www.w3.org/2001/XMLSchema-instance" xmlns:pc="http://schemas.microsoft.com/office/infopath/2007/PartnerControls">
  <documentManagement>
    <Archive xmlns="7aff5d3a-ac69-412e-8e86-2dc83d63a9de">false</Archive>
    <Status xmlns="7aff5d3a-ac69-412e-8e86-2dc83d63a9de" xsi:nil="true"/>
    <Subfolder2 xmlns="7aff5d3a-ac69-412e-8e86-2dc83d63a9de">
      <Value>Loneliness</Value>
    </Subfolder2>
    <Area xmlns="7aff5d3a-ac69-412e-8e86-2dc83d63a9de">Youth Portfolio</Area>
    <HighLevelFolder xmlns="7aff5d3a-ac69-412e-8e86-2dc83d63a9de">Products</HighLevelFolder>
    <GDPRnonCompliancedate xmlns="7aff5d3a-ac69-412e-8e86-2dc83d63a9de" xsi:nil="true"/>
    <SubFolder xmlns="7aff5d3a-ac69-412e-8e86-2dc83d63a9de">
      <Value>DCMS</Value>
    </SubFolder>
    <_dlc_ExpireDateSaved xmlns="http://schemas.microsoft.com/sharepoint/v3" xsi:nil="true"/>
    <_dlc_ExpireDate xmlns="http://schemas.microsoft.com/sharepoint/v3">2021-11-16T17:37:09+00:00</_dlc_ExpireDat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018B266A524D8C6ED64754E3AA0C" ma:contentTypeVersion="28" ma:contentTypeDescription="Create a new document." ma:contentTypeScope="" ma:versionID="b99c3ec5c905b9e51c3b86d136f0f4be">
  <xsd:schema xmlns:xsd="http://www.w3.org/2001/XMLSchema" xmlns:xs="http://www.w3.org/2001/XMLSchema" xmlns:p="http://schemas.microsoft.com/office/2006/metadata/properties" xmlns:ns1="http://schemas.microsoft.com/sharepoint/v3" xmlns:ns2="097b2218-eb8c-44f0-b50d-d57756f492cd" xmlns:ns3="7aff5d3a-ac69-412e-8e86-2dc83d63a9de" targetNamespace="http://schemas.microsoft.com/office/2006/metadata/properties" ma:root="true" ma:fieldsID="6a31dd51ccb0e2eb148e6a7a24bb3477" ns1:_="" ns2:_="" ns3:_="">
    <xsd:import namespace="http://schemas.microsoft.com/sharepoint/v3"/>
    <xsd:import namespace="097b2218-eb8c-44f0-b50d-d57756f492cd"/>
    <xsd:import namespace="7aff5d3a-ac69-412e-8e86-2dc83d63a9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Area"/>
                <xsd:element ref="ns3:HighLevelFolder"/>
                <xsd:element ref="ns3:SubFolder" minOccurs="0"/>
                <xsd:element ref="ns3:Archive" minOccurs="0"/>
                <xsd:element ref="ns3:Subfolder2" minOccurs="0"/>
                <xsd:element ref="ns3:Status" minOccurs="0"/>
                <xsd:element ref="ns1:_dlc_Exempt" minOccurs="0"/>
                <xsd:element ref="ns1:_dlc_ExpireDateSaved" minOccurs="0"/>
                <xsd:element ref="ns1:_dlc_ExpireDate" minOccurs="0"/>
                <xsd:element ref="ns3:GDPRnonComplianc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5" nillable="true" ma:displayName="Exempt from Policy" ma:hidden="true" ma:internalName="_dlc_Exempt" ma:readOnly="true">
      <xsd:simpleType>
        <xsd:restriction base="dms:Unknown"/>
      </xsd:simpleType>
    </xsd:element>
    <xsd:element name="_dlc_ExpireDateSaved" ma:index="26" nillable="true" ma:displayName="Original Expiration Date" ma:hidden="true" ma:internalName="_dlc_ExpireDateSaved" ma:readOnly="true">
      <xsd:simpleType>
        <xsd:restriction base="dms:DateTime"/>
      </xsd:simpleType>
    </xsd:element>
    <xsd:element name="_dlc_ExpireDate" ma:index="27"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97b2218-eb8c-44f0-b50d-d57756f492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Area" ma:index="19" ma:displayName="Area (of responsibility)" ma:description="An area of CE activity with a named manager responsible for it." ma:format="Dropdown" ma:indexed="true" ma:internalName="Area">
      <xsd:simpleType>
        <xsd:restriction base="dms:Choice">
          <xsd:enumeration value="Adult Portfolio"/>
          <xsd:enumeration value="Learning Design"/>
          <xsd:enumeration value="Direct Delivery"/>
          <xsd:enumeration value="Learning and Development"/>
          <xsd:enumeration value="Marketing"/>
          <xsd:enumeration value="Youth Portfolio"/>
          <xsd:enumeration value="Leadership Team"/>
          <xsd:enumeration value="Funding"/>
        </xsd:restriction>
      </xsd:simpleType>
    </xsd:element>
    <xsd:element name="HighLevelFolder" ma:index="20" ma:displayName="High Level Folder" ma:description="The main types of document CE produce" ma:format="Dropdown" ma:indexed="true" ma:internalName="HighLevelFolder">
      <xsd:simpleType>
        <xsd:restriction base="dms:Choice">
          <xsd:enumeration value="Communication"/>
          <xsd:enumeration value="Research"/>
          <xsd:enumeration value="Learning Design"/>
          <xsd:enumeration value="Products"/>
          <xsd:enumeration value="Procedural Documents"/>
          <xsd:enumeration value="Policy Documents"/>
          <xsd:enumeration value="Portfolio"/>
          <xsd:enumeration value="Content Assets"/>
          <xsd:enumeration value="Strategy"/>
          <xsd:enumeration value="Research and Insight"/>
          <xsd:enumeration value="Products / Resources"/>
        </xsd:restriction>
      </xsd:simpleType>
    </xsd:element>
    <xsd:element name="SubFolder" ma:index="21" nillable="true" ma:displayName="Sub folder" ma:description="What in a more specific way links the documents - what product/ project/ issue is it related to" ma:format="Dropdown" ma:internalName="SubFolder">
      <xsd:complexType>
        <xsd:complexContent>
          <xsd:extension base="dms:MultiChoiceFillIn">
            <xsd:sequence>
              <xsd:element name="Value" maxOccurs="unbounded" minOccurs="0" nillable="true">
                <xsd:simpleType>
                  <xsd:union memberTypes="dms:Text">
                    <xsd:simpleType>
                      <xsd:restriction base="dms:Choice">
                        <xsd:enumeration value="Support Centre"/>
                        <xsd:enumeration value="Newsthink"/>
                        <xsd:enumeration value="WOW"/>
                        <xsd:enumeration value="Kindness Resources"/>
                        <xsd:enumeration value="Summer of Kindness"/>
                        <xsd:enumeration value="First Aid Champions"/>
                        <xsd:enumeration value="Other online teaching resources"/>
                        <xsd:enumeration value="Partnerships"/>
                        <xsd:enumeration value="Covid 19"/>
                        <xsd:enumeration value="Guidance"/>
                        <xsd:enumeration value="Direct Delivery"/>
                        <xsd:enumeration value="Pedagogy"/>
                        <xsd:enumeration value="General / Overview"/>
                        <xsd:enumeration value="Comms Plans"/>
                        <xsd:enumeration value="Curriculum/ School links"/>
                        <xsd:enumeration value="Emails"/>
                        <xsd:enumeration value="Web"/>
                        <xsd:enumeration value="Creative"/>
                        <xsd:enumeration value="Social"/>
                        <xsd:enumeration value="Meetings Recordings"/>
                        <xsd:enumeration value="Sprints"/>
                        <xsd:enumeration value="Printed pack"/>
                        <xsd:enumeration value="Older People"/>
                        <xsd:enumeration value="Drugs and Alcohol"/>
                        <xsd:enumeration value="Homelessness"/>
                        <xsd:enumeration value="GDPR"/>
                        <xsd:enumeration value="Baby and Child"/>
                        <xsd:enumeration value="Evaluation"/>
                        <xsd:enumeration value="DCMS"/>
                        <xsd:enumeration value="Knife Crime"/>
                        <xsd:enumeration value="Back to better"/>
                        <xsd:enumeration value="Training Programmes &amp; training needs analysis"/>
                        <xsd:enumeration value="Volunteers"/>
                      </xsd:restriction>
                    </xsd:simpleType>
                  </xsd:union>
                </xsd:simpleType>
              </xsd:element>
            </xsd:sequence>
          </xsd:extension>
        </xsd:complexContent>
      </xsd:complexType>
    </xsd:element>
    <xsd:element name="Archive" ma:index="22" nillable="true" ma:displayName="Archive" ma:default="0" ma:description="If yes is selected the file will be archived and no longer appear in the general view. It will instead appear in the archive view." ma:format="Dropdown" ma:indexed="true" ma:internalName="Archive">
      <xsd:simpleType>
        <xsd:restriction base="dms:Boolean"/>
      </xsd:simpleType>
    </xsd:element>
    <xsd:element name="Subfolder2" ma:index="23" nillable="true" ma:displayName="Sub folder 2" ma:description="What is the content in relation to i.e. the theme/ subject/ audience/ apecific partner etc" ma:format="Dropdown" ma:internalName="Subfolder2">
      <xsd:complexType>
        <xsd:complexContent>
          <xsd:extension base="dms:MultiChoiceFillIn">
            <xsd:sequence>
              <xsd:element name="Value" maxOccurs="unbounded" minOccurs="0" nillable="true">
                <xsd:simpleType>
                  <xsd:union memberTypes="dms:Text">
                    <xsd:simpleType>
                      <xsd:restriction base="dms:Choice">
                        <xsd:enumeration value="Empathy and migration"/>
                        <xsd:enumeration value="Kindness"/>
                        <xsd:enumeration value="Wellbeing"/>
                        <xsd:enumeration value="Empathy"/>
                        <xsd:enumeration value="First Aid"/>
                        <xsd:enumeration value="Black Lives Matter"/>
                        <xsd:enumeration value="Guidance"/>
                        <xsd:enumeration value="Older People"/>
                        <xsd:enumeration value="Museum and archives"/>
                        <xsd:enumeration value="Climate Centre"/>
                        <xsd:enumeration value="GDPC Kids kit cards"/>
                        <xsd:enumeration value="Scouts"/>
                        <xsd:enumeration value="Paw Patrol"/>
                        <xsd:enumeration value="Policies"/>
                        <xsd:enumeration value="Loneliness"/>
                        <xsd:enumeration value="Forms"/>
                        <xsd:enumeration value="Delivery Methods (what learners do)"/>
                        <xsd:enumeration value="Resources (materials for learners)"/>
                        <xsd:enumeration value="Content (knowledge and Skills)"/>
                        <xsd:enumeration value="Marketing Tools"/>
                        <xsd:enumeration value="Workshop Booking Forms"/>
                        <xsd:enumeration value="Request Forms"/>
                        <xsd:enumeration value="Risk Assessments"/>
                        <xsd:enumeration value="Targeting Documents"/>
                        <xsd:enumeration value="Returning to F2F"/>
                        <xsd:enumeration value="Recruitment and Development"/>
                        <xsd:enumeration value="Recover"/>
                        <xsd:enumeration value="React"/>
                        <xsd:enumeration value="Reflect"/>
                        <xsd:enumeration value="Video"/>
                        <xsd:enumeration value="Bookings"/>
                        <xsd:enumeration value="Icons"/>
                        <xsd:enumeration value="Primary"/>
                        <xsd:enumeration value="Activity"/>
                        <xsd:enumeration value="Template"/>
                        <xsd:enumeration value="NOS"/>
                      </xsd:restriction>
                    </xsd:simpleType>
                  </xsd:union>
                </xsd:simpleType>
              </xsd:element>
            </xsd:sequence>
          </xsd:extension>
        </xsd:complexContent>
      </xsd:complexType>
    </xsd:element>
    <xsd:element name="Status" ma:index="24" nillable="true" ma:displayName="Status" ma:description="To show which of the documents reflects the final live product, and which are just drafts or supported development of product" ma:format="Dropdown" ma:internalName="Status">
      <xsd:simpleType>
        <xsd:union memberTypes="dms:Text">
          <xsd:simpleType>
            <xsd:restriction base="dms:Choice">
              <xsd:enumeration value="Live"/>
              <xsd:enumeration value="In review"/>
              <xsd:enumeration value="Draft"/>
              <xsd:enumeration value="Supporting documents"/>
              <xsd:enumeration value="Non GDPR Compliant"/>
            </xsd:restriction>
          </xsd:simpleType>
        </xsd:union>
      </xsd:simpleType>
    </xsd:element>
    <xsd:element name="GDPRnonCompliancedate" ma:index="28" nillable="true" ma:displayName="GDPR non Compliance date" ma:format="DateOnly" ma:indexed="true" ma:internalName="GDPRnonComplianc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66046E-1878-4FBD-8AEA-2E46C860787E}">
  <ds:schemaRefs>
    <ds:schemaRef ds:uri="http://schemas.microsoft.com/sharepoint/v3/contenttype/forms"/>
  </ds:schemaRefs>
</ds:datastoreItem>
</file>

<file path=customXml/itemProps2.xml><?xml version="1.0" encoding="utf-8"?>
<ds:datastoreItem xmlns:ds="http://schemas.openxmlformats.org/officeDocument/2006/customXml" ds:itemID="{8289C98B-4FA2-485C-90D2-EAB34CCDBB77}">
  <ds:schemaRefs>
    <ds:schemaRef ds:uri="office.server.policy"/>
  </ds:schemaRefs>
</ds:datastoreItem>
</file>

<file path=customXml/itemProps3.xml><?xml version="1.0" encoding="utf-8"?>
<ds:datastoreItem xmlns:ds="http://schemas.openxmlformats.org/officeDocument/2006/customXml" ds:itemID="{8BD2809B-CA35-47D4-A609-2CD2F4C7525A}">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7aff5d3a-ac69-412e-8e86-2dc83d63a9de"/>
    <ds:schemaRef ds:uri="http://purl.org/dc/terms/"/>
    <ds:schemaRef ds:uri="http://schemas.microsoft.com/sharepoint/v3"/>
    <ds:schemaRef ds:uri="097b2218-eb8c-44f0-b50d-d57756f492cd"/>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C1110F84-1D35-4CD3-AB47-927562F8B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7b2218-eb8c-44f0-b50d-d57756f492cd"/>
    <ds:schemaRef ds:uri="7aff5d3a-ac69-412e-8e86-2dc83d63a9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TotalTime>
  <Words>634</Words>
  <Application>Microsoft Office PowerPoint</Application>
  <PresentationFormat>On-screen Show (16:9)</PresentationFormat>
  <Paragraphs>39</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British Red Cross PowerPoint template (ratio 16 to 9)</vt:lpstr>
      <vt:lpstr>PowerPoint Presentation</vt:lpstr>
      <vt:lpstr>PowerPoint Presentation</vt:lpstr>
      <vt:lpstr>Ari</vt:lpstr>
      <vt:lpstr>Riley</vt:lpstr>
      <vt:lpstr>Elis</vt:lpstr>
      <vt:lpstr>Fia</vt:lpstr>
      <vt:lpstr>Darby</vt:lpstr>
      <vt:lpstr>Mr Phillpotts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Bruce</dc:creator>
  <cp:lastModifiedBy>Jamie Quarry</cp:lastModifiedBy>
  <cp:revision>4</cp:revision>
  <dcterms:created xsi:type="dcterms:W3CDTF">2020-11-16T12:11:13Z</dcterms:created>
  <dcterms:modified xsi:type="dcterms:W3CDTF">2022-04-07T13:17:31Z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0x0101002470018B266A524D8C6ED64754E3AA0C</vt:lpwstr>
  </property>
  <property fmtid="{D5CDD505-2E9C-101B-9397-08002B2CF9AE}" pid="3" name="_dlc_policyId">
    <vt:lpwstr>0x0101002470018B266A524D8C6ED64754E3AA0C|1589124849</vt:lpwstr>
  </property>
  <property fmtid="{D5CDD505-2E9C-101B-9397-08002B2CF9AE}" pid="4"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ies>
</file>